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5" r:id="rId2"/>
    <p:sldId id="299" r:id="rId3"/>
    <p:sldId id="300" r:id="rId4"/>
    <p:sldId id="301" r:id="rId5"/>
    <p:sldId id="302" r:id="rId6"/>
    <p:sldId id="306" r:id="rId7"/>
    <p:sldId id="296" r:id="rId8"/>
    <p:sldId id="297" r:id="rId9"/>
    <p:sldId id="304" r:id="rId10"/>
    <p:sldId id="285" r:id="rId11"/>
    <p:sldId id="305" r:id="rId12"/>
    <p:sldId id="287" r:id="rId13"/>
    <p:sldId id="269" r:id="rId14"/>
    <p:sldId id="271" r:id="rId15"/>
    <p:sldId id="289" r:id="rId16"/>
    <p:sldId id="290" r:id="rId17"/>
    <p:sldId id="291" r:id="rId18"/>
    <p:sldId id="298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84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4CB67-BD0A-4124-A746-29AC7A262CDE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1A6D2-70B7-44CB-9C13-D692CD66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0881-BCDF-439A-8E1C-25C23655282D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48A5-2CD4-4BD9-B510-94D9B4C429CC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6938-F09E-4B98-82FC-A75AB080345F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14CE3-B6DB-491E-8000-6099F8144E62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E243-03BA-4EC2-B2E9-BAEF3325AA5D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F3B5-F6AB-4B35-A1AD-DDAFDFB54537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F770-1E52-4266-9206-3DA37620A55F}" type="datetime1">
              <a:rPr lang="ru-RU" smtClean="0"/>
              <a:t>21.06.2018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6409-D97F-4A00-873A-CDA174C62D47}" type="datetime1">
              <a:rPr lang="ru-RU" smtClean="0"/>
              <a:t>21.06.2018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3F67A-D5ED-49D3-875C-C8F626FB6EA7}" type="datetime1">
              <a:rPr lang="ru-RU" smtClean="0"/>
              <a:t>21.06.2018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EF1A-471D-4DA1-AA08-32C1CA109CA6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E474-9FBA-4444-88A3-442D8E9EE4DE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7152C-28BF-4749-AF02-5EEBDAB88262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twitter.com/rusada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494" y="2930504"/>
            <a:ext cx="6858000" cy="1226079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Запрещенный список. Терапевтическое использование.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24" y="1546331"/>
            <a:ext cx="8513152" cy="34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3938" y="919913"/>
            <a:ext cx="1015072" cy="6264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9198" y="1756914"/>
            <a:ext cx="829859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2"/>
                </a:solidFill>
              </a:rPr>
              <a:t>АССОЦИАЦИЯ</a:t>
            </a:r>
            <a:br>
              <a:rPr lang="ru-RU" sz="1500" b="1" dirty="0">
                <a:solidFill>
                  <a:schemeClr val="tx2"/>
                </a:solidFill>
              </a:rPr>
            </a:br>
            <a:r>
              <a:rPr lang="ru-RU" sz="1500" b="1" dirty="0">
                <a:solidFill>
                  <a:schemeClr val="tx2"/>
                </a:solidFill>
              </a:rPr>
              <a:t>РОССИЙСКОЕ АНТИДОПИНГОВОЕ АГЕНСТВО «РУСАДА»</a:t>
            </a:r>
            <a:br>
              <a:rPr lang="ru-RU" sz="1500" b="1" dirty="0">
                <a:solidFill>
                  <a:schemeClr val="tx2"/>
                </a:solidFill>
              </a:rPr>
            </a:br>
            <a:endParaRPr lang="ru-RU" sz="1500" b="1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15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064896" cy="939800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ru-RU" sz="2800" b="1" dirty="0">
                <a:latin typeface="Constantia" pitchFamily="18" charset="0"/>
                <a:ea typeface="+mn-ea"/>
                <a:cs typeface="+mn-cs"/>
              </a:rPr>
              <a:t>ТЕРАПЕВТИЧЕСКОЕ ИСПОЛЬЗОВАНИЕ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065020" cy="5400005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16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АЛГОРИТМ ДЛЯ СПОРТСМЕНОВ, НА КОТОРЫХ РАСПРОСТРАНЯЮТСЯ ПРАВИЛА ПО ТЕРАПЕВТИЧЕСКОМУ ИСПОЛЬЗОВАНИЮ МЕЖДУНАРОДНОЙ ФЕДЕРАЦИИ</a:t>
            </a:r>
            <a:endParaRPr lang="ru-RU" sz="1600" dirty="0">
              <a:latin typeface="Constantia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600" dirty="0">
              <a:latin typeface="Constantia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dirty="0">
              <a:latin typeface="Constantia" pitchFamily="18" charset="0"/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dirty="0">
              <a:latin typeface="Constantia" pitchFamily="18" charset="0"/>
              <a:cs typeface="Arial" charset="0"/>
            </a:endParaRPr>
          </a:p>
          <a:p>
            <a:pPr algn="just" eaLnBrk="1" hangingPunct="1">
              <a:defRPr/>
            </a:pPr>
            <a:endParaRPr lang="ru-RU" sz="1200" dirty="0">
              <a:latin typeface="Constantia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539552" y="2276872"/>
            <a:ext cx="7992888" cy="3816424"/>
            <a:chOff x="179512" y="2060848"/>
            <a:chExt cx="7992888" cy="381642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79512" y="2060848"/>
              <a:ext cx="5184576" cy="720080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365125" algn="l"/>
                </a:tabLst>
                <a:defRPr/>
              </a:pPr>
              <a:endParaRPr lang="ru-RU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ВЫДАНО ЛИ СПОРТСМЕНУ РАЗРЕШЕНИЕ НА </a:t>
              </a:r>
              <a:r>
                <a:rPr lang="ru-RU" sz="1400" b="1" dirty="0">
                  <a:solidFill>
                    <a:srgbClr val="00B050"/>
                  </a:solidFill>
                  <a:latin typeface="Constantia" pitchFamily="18" charset="0"/>
                  <a:cs typeface="Times New Roman" pitchFamily="18" charset="0"/>
                </a:rPr>
                <a:t>ТИ</a:t>
              </a: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 НА НАЦИОНАЛЬНОМ УРОВНЕ?</a:t>
              </a:r>
              <a:endParaRPr lang="ru-RU" sz="1400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79512" y="3068960"/>
              <a:ext cx="5184576" cy="86409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ОТНОСИТСЯ ЛИ РАЗРЕШЕНИЕ НА </a:t>
              </a:r>
              <a:r>
                <a:rPr lang="ru-RU" sz="1400" b="1" dirty="0">
                  <a:solidFill>
                    <a:srgbClr val="00B050"/>
                  </a:solidFill>
                  <a:latin typeface="Constantia" pitchFamily="18" charset="0"/>
                  <a:cs typeface="Times New Roman" pitchFamily="18" charset="0"/>
                </a:rPr>
                <a:t>ТИ</a:t>
              </a:r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 К КАТЕГОРИИ РЕШЕНИЙ, АВТОМАТИЧЕСКИ ПРИЗНАВАЕМЫХ МЕЖДУНАРОДНОЙ ФЕДЕРАЦИЕЙ?</a:t>
              </a:r>
              <a:endParaRPr lang="ru-RU" sz="1400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164288" y="3356992"/>
              <a:ext cx="648072" cy="288032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ДА</a:t>
              </a:r>
              <a:endParaRPr lang="ru-RU" sz="1400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164288" y="5301208"/>
              <a:ext cx="648072" cy="288032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НЕТ</a:t>
              </a:r>
              <a:endParaRPr lang="ru-RU" sz="1400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79512" y="5013176"/>
              <a:ext cx="5184576" cy="86409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365125" algn="l"/>
                </a:tabLst>
                <a:defRPr/>
              </a:pPr>
              <a:endParaRPr lang="ru-RU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КОМИТЕТ ПО </a:t>
              </a:r>
              <a:r>
                <a:rPr lang="ru-RU" sz="1400" b="1" dirty="0">
                  <a:solidFill>
                    <a:srgbClr val="00B050"/>
                  </a:solidFill>
                  <a:latin typeface="Constantia" pitchFamily="18" charset="0"/>
                  <a:cs typeface="Times New Roman" pitchFamily="18" charset="0"/>
                </a:rPr>
                <a:t>ТИ </a:t>
              </a:r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МЕЖДУНАРОДНОЙ ФЕДЕРАЦИИ</a:t>
              </a:r>
              <a:endParaRPr lang="ru-RU" sz="1400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5508104" y="5085184"/>
              <a:ext cx="1584176" cy="288032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365125" algn="l"/>
                </a:tabLst>
                <a:defRPr/>
              </a:pPr>
              <a:endParaRPr lang="ru-RU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ЗАПРОС НА </a:t>
              </a:r>
              <a:r>
                <a:rPr lang="ru-RU" sz="1000" b="1" dirty="0">
                  <a:solidFill>
                    <a:srgbClr val="00B050"/>
                  </a:solidFill>
                  <a:latin typeface="Constantia" pitchFamily="18" charset="0"/>
                  <a:cs typeface="Times New Roman" pitchFamily="18" charset="0"/>
                </a:rPr>
                <a:t>ТИ</a:t>
              </a:r>
              <a:endParaRPr lang="ru-RU" sz="1000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11560" y="4581128"/>
              <a:ext cx="3096344" cy="216024"/>
            </a:xfrm>
            <a:prstGeom prst="roundRect">
              <a:avLst/>
            </a:prstGeom>
            <a:solidFill>
              <a:srgbClr val="0070C0">
                <a:alpha val="0"/>
              </a:srgbClr>
            </a:solidFill>
            <a:ln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365125" algn="l"/>
                </a:tabLst>
                <a:defRPr/>
              </a:pPr>
              <a:endParaRPr lang="ru-RU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r>
                <a:rPr lang="ru-RU" sz="9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ЗАПРОС НА ПРИЗНАНИЕ РАЗРЕШЕНИЯ НА </a:t>
              </a:r>
              <a:r>
                <a:rPr lang="ru-RU" sz="900" b="1" dirty="0">
                  <a:solidFill>
                    <a:srgbClr val="00B050"/>
                  </a:solidFill>
                  <a:latin typeface="Constantia" pitchFamily="18" charset="0"/>
                  <a:cs typeface="Times New Roman" pitchFamily="18" charset="0"/>
                </a:rPr>
                <a:t>ТИ</a:t>
              </a:r>
              <a:endParaRPr lang="ru-RU" sz="900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endParaRPr>
            </a:p>
            <a:p>
              <a:pPr algn="ctr"/>
              <a:endParaRPr lang="ru-RU" dirty="0"/>
            </a:p>
          </p:txBody>
        </p:sp>
        <p:grpSp>
          <p:nvGrpSpPr>
            <p:cNvPr id="31" name="Группа 30"/>
            <p:cNvGrpSpPr/>
            <p:nvPr/>
          </p:nvGrpSpPr>
          <p:grpSpPr>
            <a:xfrm>
              <a:off x="5364088" y="2420888"/>
              <a:ext cx="2124236" cy="936104"/>
              <a:chOff x="5364088" y="2420888"/>
              <a:chExt cx="2124236" cy="936104"/>
            </a:xfrm>
          </p:grpSpPr>
          <p:cxnSp>
            <p:nvCxnSpPr>
              <p:cNvPr id="20" name="Прямая со стрелкой 19"/>
              <p:cNvCxnSpPr>
                <a:endCxn id="11" idx="0"/>
              </p:cNvCxnSpPr>
              <p:nvPr/>
            </p:nvCxnSpPr>
            <p:spPr>
              <a:xfrm>
                <a:off x="7452320" y="2420888"/>
                <a:ext cx="36004" cy="936104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>
                <a:endCxn id="8" idx="3"/>
              </p:cNvCxnSpPr>
              <p:nvPr/>
            </p:nvCxnSpPr>
            <p:spPr>
              <a:xfrm flipH="1">
                <a:off x="5364088" y="2420888"/>
                <a:ext cx="208823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Группа 31"/>
            <p:cNvGrpSpPr/>
            <p:nvPr/>
          </p:nvGrpSpPr>
          <p:grpSpPr>
            <a:xfrm>
              <a:off x="7452320" y="2420888"/>
              <a:ext cx="720080" cy="3024336"/>
              <a:chOff x="7452320" y="2420888"/>
              <a:chExt cx="720080" cy="302433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7452320" y="2420888"/>
                <a:ext cx="64807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8100392" y="2420888"/>
                <a:ext cx="72008" cy="302433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 стрелкой 29"/>
              <p:cNvCxnSpPr>
                <a:endCxn id="12" idx="3"/>
              </p:cNvCxnSpPr>
              <p:nvPr/>
            </p:nvCxnSpPr>
            <p:spPr>
              <a:xfrm flipH="1">
                <a:off x="7812360" y="5445224"/>
                <a:ext cx="360040" cy="0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Прямая со стрелкой 33"/>
            <p:cNvCxnSpPr>
              <a:stCxn id="11" idx="1"/>
              <a:endCxn id="10" idx="3"/>
            </p:cNvCxnSpPr>
            <p:nvPr/>
          </p:nvCxnSpPr>
          <p:spPr>
            <a:xfrm flipH="1">
              <a:off x="5364088" y="3501008"/>
              <a:ext cx="18002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>
              <a:stCxn id="12" idx="1"/>
              <a:endCxn id="13" idx="3"/>
            </p:cNvCxnSpPr>
            <p:nvPr/>
          </p:nvCxnSpPr>
          <p:spPr>
            <a:xfrm flipH="1">
              <a:off x="5364088" y="5445224"/>
              <a:ext cx="18002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Скругленный прямоугольник 44"/>
            <p:cNvSpPr/>
            <p:nvPr/>
          </p:nvSpPr>
          <p:spPr>
            <a:xfrm>
              <a:off x="3419872" y="4149080"/>
              <a:ext cx="720080" cy="288032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Constantia" pitchFamily="18" charset="0"/>
                  <a:cs typeface="Times New Roman" pitchFamily="18" charset="0"/>
                </a:rPr>
                <a:t>НЕТ</a:t>
              </a:r>
              <a:endParaRPr lang="ru-RU" sz="1400" dirty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 стрелкой 52"/>
            <p:cNvCxnSpPr>
              <a:endCxn id="45" idx="0"/>
            </p:cNvCxnSpPr>
            <p:nvPr/>
          </p:nvCxnSpPr>
          <p:spPr>
            <a:xfrm>
              <a:off x="3779912" y="3933056"/>
              <a:ext cx="0" cy="21602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>
              <a:stCxn id="45" idx="2"/>
            </p:cNvCxnSpPr>
            <p:nvPr/>
          </p:nvCxnSpPr>
          <p:spPr>
            <a:xfrm>
              <a:off x="3779912" y="4437112"/>
              <a:ext cx="0" cy="57606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568952" cy="3312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1600" dirty="0">
                <a:latin typeface="Constantia" pitchFamily="18" charset="0"/>
              </a:rPr>
              <a:t>Запрос может быть одобрен, если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600" dirty="0">
                <a:latin typeface="Constantia" pitchFamily="18" charset="0"/>
              </a:rPr>
              <a:t> Была оказана неотложная медицинская помощь /состояние здоровья резко ухудшилось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600" dirty="0">
                <a:latin typeface="Constantia" pitchFamily="18" charset="0"/>
              </a:rPr>
              <a:t> В силу исключительных обстоятельств у Спортсмена не было достаточно времени или возможности для того, чтобы подать запрос, а у Комиссии - для того, чтобы рассмотреть запрос до сдачи пробы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600" dirty="0">
                <a:latin typeface="Constantia" pitchFamily="18" charset="0"/>
              </a:rPr>
              <a:t> Примененные правила требуют от спортсмена или разрешают спортсмену подать запрос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>
                <a:latin typeface="Constantia" pitchFamily="18" charset="0"/>
              </a:rPr>
              <a:t> ВАДА и Антидопинговая организация, в которую поступил запрос, согласились, что принцип справедливости требует выдачи ретроактивного ТИ. </a:t>
            </a:r>
            <a:endParaRPr lang="ru-RU" sz="1200" dirty="0">
              <a:latin typeface="Constantia" pitchFamily="18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1124744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Constantia" pitchFamily="18" charset="0"/>
              </a:rPr>
              <a:t>Ретроактивный запрос на терапевтическое использование: </a:t>
            </a:r>
          </a:p>
          <a:p>
            <a:pPr algn="r"/>
            <a:r>
              <a:rPr lang="ru-RU" sz="1600" dirty="0">
                <a:latin typeface="Constantia" pitchFamily="18" charset="0"/>
              </a:rPr>
              <a:t>запрос, имеющий обратную силу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04664"/>
            <a:ext cx="3488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РЕТРОАКТИВНОЕ ТИ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517580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064896" cy="939800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ru-RU" sz="2800" b="1" dirty="0">
                <a:latin typeface="Constantia" pitchFamily="18" charset="0"/>
                <a:ea typeface="+mn-ea"/>
                <a:cs typeface="+mn-cs"/>
              </a:rPr>
              <a:t>ТЕРАПЕВТИЧЕСКОЕ ИСПОЛЬЗОВАНИЕ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7921004" cy="5183981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600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16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КРИТЕРИИ ПОЛУЧЕНИЯ РАЗРЕШЕНИЯ НА ТИ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600" dirty="0">
              <a:latin typeface="Constantia" pitchFamily="18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FontTx/>
              <a:buChar char="-"/>
              <a:tabLst>
                <a:tab pos="365125" algn="l"/>
              </a:tabLst>
              <a:defRPr/>
            </a:pPr>
            <a:r>
              <a:rPr lang="ru-RU" sz="1600" b="1" dirty="0">
                <a:solidFill>
                  <a:srgbClr val="00B050"/>
                </a:solidFill>
                <a:latin typeface="Constantia" pitchFamily="18" charset="0"/>
              </a:rPr>
              <a:t>З</a:t>
            </a:r>
            <a:r>
              <a:rPr lang="ru-RU" sz="1600" dirty="0">
                <a:latin typeface="Constantia" pitchFamily="18" charset="0"/>
              </a:rPr>
              <a:t>апрещенная субстанция или метод необходимы для лечения острого или хронического заболевания, и, что неприменение данной запрещенной субстанции или метода приведет к значительному ухудшению состояния здоровья спортсмена. </a:t>
            </a:r>
          </a:p>
          <a:p>
            <a:pPr marL="0" indent="0" algn="just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600" b="1" dirty="0">
              <a:latin typeface="Constantia" pitchFamily="18" charset="0"/>
              <a:cs typeface="Arial" charset="0"/>
            </a:endParaRPr>
          </a:p>
          <a:p>
            <a:pPr marL="0" indent="0" algn="just">
              <a:spcBef>
                <a:spcPct val="0"/>
              </a:spcBef>
              <a:buFontTx/>
              <a:buChar char="-"/>
              <a:tabLst>
                <a:tab pos="365125" algn="l"/>
              </a:tabLst>
              <a:defRPr/>
            </a:pPr>
            <a:r>
              <a:rPr lang="ru-RU" sz="1600" b="1" dirty="0">
                <a:solidFill>
                  <a:srgbClr val="00B050"/>
                </a:solidFill>
                <a:latin typeface="Constantia" pitchFamily="18" charset="0"/>
              </a:rPr>
              <a:t>Т</a:t>
            </a:r>
            <a:r>
              <a:rPr lang="ru-RU" sz="1600" dirty="0">
                <a:latin typeface="Constantia" pitchFamily="18" charset="0"/>
              </a:rPr>
              <a:t>ерапевтическое использование запрещенной субстанции или метода крайне маловероятно может привести к дополнительному улучшению спортивного результата</a:t>
            </a:r>
          </a:p>
          <a:p>
            <a:pPr marL="0" indent="0" algn="just">
              <a:spcBef>
                <a:spcPct val="0"/>
              </a:spcBef>
              <a:buNone/>
              <a:tabLst>
                <a:tab pos="365125" algn="l"/>
              </a:tabLst>
              <a:defRPr/>
            </a:pPr>
            <a:endParaRPr lang="ru-RU" sz="1600" b="1" dirty="0">
              <a:latin typeface="Constantia" pitchFamily="18" charset="0"/>
              <a:cs typeface="Arial" charset="0"/>
            </a:endParaRPr>
          </a:p>
          <a:p>
            <a:pPr marL="0" indent="0" algn="just">
              <a:spcBef>
                <a:spcPct val="0"/>
              </a:spcBef>
              <a:buNone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Arial" charset="0"/>
              </a:rPr>
              <a:t>-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</a:rPr>
              <a:t>О</a:t>
            </a:r>
            <a:r>
              <a:rPr lang="ru-RU" sz="1600" dirty="0">
                <a:latin typeface="Constantia" pitchFamily="18" charset="0"/>
              </a:rPr>
              <a:t>тсутствие разумной терапевтической альтернативы</a:t>
            </a:r>
          </a:p>
          <a:p>
            <a:pPr marL="0" indent="0" algn="just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600" b="1" dirty="0">
              <a:latin typeface="Constantia" pitchFamily="18" charset="0"/>
              <a:cs typeface="Arial" charset="0"/>
            </a:endParaRPr>
          </a:p>
          <a:p>
            <a:pPr marL="0" indent="0" algn="just">
              <a:spcBef>
                <a:spcPct val="0"/>
              </a:spcBef>
              <a:buNone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Arial" charset="0"/>
              </a:rPr>
              <a:t>-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</a:rPr>
              <a:t>Н</a:t>
            </a:r>
            <a:r>
              <a:rPr lang="ru-RU" sz="1600" dirty="0">
                <a:latin typeface="Constantia" pitchFamily="18" charset="0"/>
              </a:rPr>
              <a:t>еобходимость использования запрещенной субстанции или метода не является следствием предыдущего использования (без ТИ) субстанции или метода, запрещенных на момент их использования. </a:t>
            </a: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b="1" i="1" dirty="0">
              <a:latin typeface="Constantia" pitchFamily="18" charset="0"/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b="1" i="1" dirty="0">
              <a:latin typeface="Constantia" pitchFamily="18" charset="0"/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b="1" i="1" dirty="0">
              <a:latin typeface="Constantia" pitchFamily="18" charset="0"/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200" dirty="0">
              <a:latin typeface="Constantia" pitchFamily="18" charset="0"/>
              <a:cs typeface="Arial" charset="0"/>
            </a:endParaRPr>
          </a:p>
          <a:p>
            <a:pPr algn="just" eaLnBrk="1" hangingPunct="1">
              <a:defRPr/>
            </a:pPr>
            <a:endParaRPr lang="ru-RU" sz="1200" dirty="0">
              <a:latin typeface="Constantia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5576" y="2996952"/>
            <a:ext cx="792088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55576" y="3933056"/>
            <a:ext cx="79208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5576" y="4437112"/>
            <a:ext cx="79208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880" cy="778098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>
                <a:latin typeface="Constantia" pitchFamily="18" charset="0"/>
              </a:rPr>
              <a:t>ЗАПРОС НА ТИ</a:t>
            </a:r>
          </a:p>
        </p:txBody>
      </p:sp>
      <p:pic>
        <p:nvPicPr>
          <p:cNvPr id="4" name="Рисунок 3" descr="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908720"/>
            <a:ext cx="5976664" cy="532919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111" cy="777875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>
                <a:latin typeface="Constantia" pitchFamily="18" charset="0"/>
              </a:rPr>
              <a:t>ЗАПРОС НА ТИ</a:t>
            </a:r>
            <a:endParaRPr lang="ru-RU" sz="2800" dirty="0"/>
          </a:p>
        </p:txBody>
      </p:sp>
      <p:pic>
        <p:nvPicPr>
          <p:cNvPr id="4" name="Рисунок 3" descr="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908720"/>
            <a:ext cx="5773301" cy="547260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111" cy="777875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>
                <a:latin typeface="Constantia" pitchFamily="18" charset="0"/>
              </a:rPr>
              <a:t>ЗАПРОС НА ТИ</a:t>
            </a:r>
            <a:endParaRPr lang="ru-RU" sz="2800" dirty="0"/>
          </a:p>
        </p:txBody>
      </p:sp>
      <p:pic>
        <p:nvPicPr>
          <p:cNvPr id="3" name="Рисунок 2" descr="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7867540" cy="424847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111" cy="777875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>
                <a:latin typeface="Constantia" pitchFamily="18" charset="0"/>
              </a:rPr>
              <a:t>ЗАПРОС НА ТИ</a:t>
            </a:r>
            <a:endParaRPr lang="ru-RU" sz="2800" dirty="0"/>
          </a:p>
        </p:txBody>
      </p:sp>
      <p:pic>
        <p:nvPicPr>
          <p:cNvPr id="3" name="Рисунок 2" descr="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980728"/>
            <a:ext cx="5904656" cy="524038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111" cy="777875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>
                <a:latin typeface="Constantia" pitchFamily="18" charset="0"/>
              </a:rPr>
              <a:t>ЗАПРОС НА ТИ</a:t>
            </a:r>
            <a:endParaRPr lang="ru-RU" sz="2800" dirty="0"/>
          </a:p>
        </p:txBody>
      </p:sp>
      <p:pic>
        <p:nvPicPr>
          <p:cNvPr id="3" name="Рисунок 2" descr="5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980728"/>
            <a:ext cx="5904656" cy="527728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115616" y="1269207"/>
            <a:ext cx="6966347" cy="4427935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257175" indent="-257175" algn="ctr">
              <a:spcBef>
                <a:spcPct val="20000"/>
              </a:spcBef>
              <a:defRPr/>
            </a:pPr>
            <a:endParaRPr lang="ru-RU" sz="210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СПАСИБО ЗА ВНИМАНИЕ!</a:t>
            </a:r>
            <a:endParaRPr lang="ru-RU" sz="75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750" b="1" dirty="0">
              <a:solidFill>
                <a:schemeClr val="accent1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b="1" u="sng" dirty="0">
                <a:solidFill>
                  <a:srgbClr val="00B050"/>
                </a:solidFill>
                <a:cs typeface="Arial" charset="0"/>
                <a:hlinkClick r:id="rId2"/>
              </a:rPr>
              <a:t>www.rusada.ru</a:t>
            </a:r>
            <a:endParaRPr lang="ru-RU" sz="2100" b="1" u="sng" dirty="0">
              <a:solidFill>
                <a:srgbClr val="00B050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rusada@rusada.ru</a:t>
            </a:r>
            <a:endParaRPr lang="ru-RU" sz="210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dirty="0">
                <a:cs typeface="Arial" charset="0"/>
              </a:rPr>
              <a:t>тел.: 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+7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(495)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788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40 60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FF0000"/>
                </a:solidFill>
                <a:cs typeface="Arial" charset="0"/>
              </a:rPr>
              <a:t>Горячая линия: </a:t>
            </a:r>
            <a:r>
              <a:rPr lang="ru-RU" sz="2100" b="1" dirty="0"/>
              <a:t>8 (800) 770-03-32 (бесплатно по РФ)</a:t>
            </a:r>
            <a:br>
              <a:rPr lang="ru-RU" sz="2100" b="1" dirty="0"/>
            </a:br>
            <a:r>
              <a:rPr lang="ru-RU" sz="2100" b="1" dirty="0"/>
              <a:t>+7 (965) 327-16-78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ПРОВЕРИТЬ ПРЕПАРАТ: </a:t>
            </a:r>
            <a:r>
              <a:rPr lang="en-US" sz="2100" b="1" dirty="0">
                <a:solidFill>
                  <a:schemeClr val="tx1"/>
                </a:solidFill>
                <a:cs typeface="Arial" charset="0"/>
              </a:rPr>
              <a:t>list.rusada.ru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ОБУЧЕНИЕ: </a:t>
            </a:r>
            <a:r>
              <a:rPr lang="en-US" sz="2100" b="1" dirty="0">
                <a:solidFill>
                  <a:schemeClr val="tx1"/>
                </a:solidFill>
                <a:cs typeface="Arial" charset="0"/>
              </a:rPr>
              <a:t>rusada.triagonal.net</a:t>
            </a:r>
            <a:r>
              <a:rPr lang="ru-RU" sz="2100" b="1" dirty="0">
                <a:solidFill>
                  <a:srgbClr val="00B050"/>
                </a:solidFill>
                <a:cs typeface="Arial" charset="0"/>
              </a:rPr>
              <a:t> </a:t>
            </a:r>
            <a:endParaRPr lang="en-US" sz="2100" b="1" dirty="0">
              <a:solidFill>
                <a:srgbClr val="00B050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dirty="0">
                <a:cs typeface="Arial" charset="0"/>
              </a:rPr>
              <a:t>125284</a:t>
            </a:r>
            <a:r>
              <a:rPr lang="ru-RU" sz="2100" dirty="0">
                <a:cs typeface="Arial" charset="0"/>
              </a:rPr>
              <a:t>, г. Москва, Беговая ул., д.6А </a:t>
            </a: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100" dirty="0">
                <a:cs typeface="Arial" charset="0"/>
              </a:rPr>
              <a:t/>
            </a:r>
            <a:br>
              <a:rPr lang="en-US" sz="2100" dirty="0">
                <a:cs typeface="Arial" charset="0"/>
              </a:rPr>
            </a:br>
            <a:endParaRPr lang="ru-RU" sz="2100" dirty="0"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 algn="just">
              <a:spcBef>
                <a:spcPct val="20000"/>
              </a:spcBef>
              <a:defRPr/>
            </a:pPr>
            <a:endParaRPr lang="ru-RU" sz="2100" dirty="0"/>
          </a:p>
        </p:txBody>
      </p:sp>
      <p:pic>
        <p:nvPicPr>
          <p:cNvPr id="26627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29" y="5373291"/>
            <a:ext cx="227409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97" y="5373291"/>
            <a:ext cx="227409" cy="22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5373291"/>
            <a:ext cx="227410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6" descr="0_c80ca_1a92b012_orig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441" y="5373291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91" y="1556558"/>
            <a:ext cx="1348848" cy="163241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5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Constantia" pitchFamily="18" charset="0"/>
              </a:rPr>
              <a:t>Адрес сервиса: </a:t>
            </a:r>
            <a:r>
              <a:rPr lang="en-US" sz="2800" b="1" dirty="0">
                <a:latin typeface="Constantia" pitchFamily="18" charset="0"/>
                <a:hlinkClick r:id="rId2"/>
              </a:rPr>
              <a:t>list.rusada.ru</a:t>
            </a:r>
            <a:endParaRPr lang="ru-RU" sz="2800" b="1" dirty="0"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 l="9838" t="1157" b="55046"/>
          <a:stretch>
            <a:fillRect/>
          </a:stretch>
        </p:blipFill>
        <p:spPr bwMode="auto">
          <a:xfrm>
            <a:off x="0" y="1217944"/>
            <a:ext cx="9144001" cy="235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rcRect l="9838" t="1400" b="39274"/>
          <a:stretch>
            <a:fillRect/>
          </a:stretch>
        </p:blipFill>
        <p:spPr bwMode="auto">
          <a:xfrm>
            <a:off x="0" y="3789040"/>
            <a:ext cx="914400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9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l="9998" b="48340"/>
          <a:stretch>
            <a:fillRect/>
          </a:stretch>
        </p:blipFill>
        <p:spPr bwMode="auto">
          <a:xfrm>
            <a:off x="0" y="332656"/>
            <a:ext cx="91440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 l="9998" b="47080"/>
          <a:stretch>
            <a:fillRect/>
          </a:stretch>
        </p:blipFill>
        <p:spPr bwMode="auto">
          <a:xfrm>
            <a:off x="0" y="3573016"/>
            <a:ext cx="9144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6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l="9998"/>
          <a:stretch>
            <a:fillRect/>
          </a:stretch>
        </p:blipFill>
        <p:spPr bwMode="auto">
          <a:xfrm>
            <a:off x="12079" y="620688"/>
            <a:ext cx="9131921" cy="570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24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4896544" cy="939800"/>
          </a:xfrm>
        </p:spPr>
        <p:txBody>
          <a:bodyPr/>
          <a:lstStyle/>
          <a:p>
            <a:pPr algn="r">
              <a:defRPr/>
            </a:pPr>
            <a:r>
              <a:rPr lang="ru-RU" sz="2800" b="1" dirty="0">
                <a:latin typeface="Constantia" pitchFamily="18" charset="0"/>
              </a:rPr>
              <a:t>ЗАПРЕЩЕННЫЙ СПИСОК</a:t>
            </a:r>
            <a:endParaRPr lang="ru-RU" sz="2800" b="1" dirty="0"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137028" cy="3744417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1800" b="1" dirty="0">
              <a:latin typeface="Constantia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ПУБЛИКУЕТСЯ 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ОСЕНЬЮ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2400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ВСТУПАЕТ В СИЛУ 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1 ЯНВАРЯ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endParaRPr lang="ru-RU" sz="2400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РЕГУЛЯРНОЕ ОБНОВЛЕНИЕ – </a:t>
            </a:r>
          </a:p>
          <a:p>
            <a:pPr marL="0" indent="0" algn="ctr">
              <a:spcBef>
                <a:spcPct val="0"/>
              </a:spcBef>
              <a:buFontTx/>
              <a:buNone/>
              <a:tabLst>
                <a:tab pos="365125" algn="l"/>
              </a:tabLst>
              <a:defRPr/>
            </a:pPr>
            <a:r>
              <a:rPr lang="ru-RU" sz="2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НЕ МЕНЕЕ 1 РАЗА В ГОД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15340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5346594" cy="992882"/>
          </a:xfrm>
        </p:spPr>
        <p:txBody>
          <a:bodyPr/>
          <a:lstStyle/>
          <a:p>
            <a:pPr algn="l">
              <a:defRPr/>
            </a:pPr>
            <a:r>
              <a:rPr lang="ru-RU" sz="2100" b="1" dirty="0">
                <a:latin typeface="Constantia" pitchFamily="18" charset="0"/>
              </a:rPr>
              <a:t>ЗАПРЕЩЕННЫЙ </a:t>
            </a:r>
            <a:r>
              <a:rPr lang="ru-RU" sz="2100" b="1" dirty="0">
                <a:latin typeface="Constantia" pitchFamily="18" charset="0"/>
              </a:rPr>
              <a:t>СПИСОК</a:t>
            </a:r>
            <a:endParaRPr lang="ru-RU" sz="2100" b="1" dirty="0"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3578" y="1757586"/>
            <a:ext cx="7272808" cy="2538282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lang="ru-RU" sz="14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Constantia" pitchFamily="18" charset="0"/>
                <a:cs typeface="Times New Roman" pitchFamily="18" charset="0"/>
              </a:rPr>
              <a:t>СУБСТАНЦИИ И МЕТОДЫ, </a:t>
            </a:r>
            <a:r>
              <a:rPr lang="ru-RU" sz="1400" b="1" dirty="0">
                <a:latin typeface="Constantia" pitchFamily="18" charset="0"/>
                <a:cs typeface="Times New Roman" pitchFamily="18" charset="0"/>
              </a:rPr>
              <a:t>ЗАПРЕЩЕННЫЕ </a:t>
            </a:r>
            <a:r>
              <a:rPr lang="ru-RU" sz="1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ВСЕ ВРЕМЯ</a:t>
            </a:r>
            <a:endParaRPr lang="ru-RU" sz="1400" dirty="0">
              <a:solidFill>
                <a:srgbClr val="00B050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None/>
              <a:tabLst>
                <a:tab pos="273844" algn="l"/>
              </a:tabLst>
              <a:defRPr/>
            </a:pPr>
            <a:r>
              <a:rPr lang="ru-RU" sz="1400" dirty="0"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lang="ru-RU" sz="1400" b="1" dirty="0">
                <a:latin typeface="Constantia" pitchFamily="18" charset="0"/>
                <a:cs typeface="Times New Roman" pitchFamily="18" charset="0"/>
              </a:rPr>
              <a:t> СУБСТАНЦИИ, ЗАПРЕЩЕННЫЕ </a:t>
            </a:r>
            <a:r>
              <a:rPr lang="ru-RU" sz="1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 СОРЕВНОВАТЕЛЬНЫЙ ПЕРИОД</a:t>
            </a:r>
            <a:endParaRPr lang="ru-RU" sz="1400" dirty="0"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lang="ru-RU" sz="1400" b="1" dirty="0">
                <a:latin typeface="Constantia" pitchFamily="18" charset="0"/>
                <a:cs typeface="Times New Roman" pitchFamily="18" charset="0"/>
              </a:rPr>
              <a:t>  СУБСТАНЦИИ, ЗАПРЕЩЕННЫЕ </a:t>
            </a:r>
            <a:r>
              <a:rPr lang="ru-RU" sz="1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 ОТДЕЛЬНЫХ ВИДАХ </a:t>
            </a:r>
            <a:r>
              <a:rPr lang="ru-RU" sz="14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СПОРТА</a:t>
            </a:r>
            <a:endParaRPr lang="ru-RU" sz="1400" dirty="0">
              <a:latin typeface="Constantia" pitchFamily="18" charset="0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51821" y="4995174"/>
            <a:ext cx="279435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ПРОГРАММА МОНИТОРИНГА</a:t>
            </a:r>
            <a:endParaRPr lang="ru-RU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4139952" y="4077072"/>
            <a:ext cx="54006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50" b="1" dirty="0">
                <a:latin typeface="Constantia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708234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16016" y="2309919"/>
            <a:ext cx="7186108" cy="139772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>
                <a:cs typeface="Times New Roman" pitchFamily="18" charset="0"/>
              </a:rPr>
              <a:t>Каждый спортсмен </a:t>
            </a:r>
            <a:r>
              <a:rPr lang="ru-RU" sz="2400" b="1" u="sng" dirty="0">
                <a:cs typeface="Times New Roman" pitchFamily="18" charset="0"/>
              </a:rPr>
              <a:t>имеет право </a:t>
            </a:r>
            <a:r>
              <a:rPr lang="ru-RU" sz="2400" b="1" dirty="0">
                <a:cs typeface="Times New Roman" pitchFamily="18" charset="0"/>
              </a:rPr>
              <a:t>на получение медицинской помощи </a:t>
            </a:r>
            <a:r>
              <a:rPr lang="ru-RU" sz="2400" b="1" u="sng" dirty="0">
                <a:cs typeface="Times New Roman" pitchFamily="18" charset="0"/>
              </a:rPr>
              <a:t>с использованием </a:t>
            </a:r>
            <a:r>
              <a:rPr lang="ru-RU" sz="2400" b="1" dirty="0">
                <a:cs typeface="Times New Roman" pitchFamily="18" charset="0"/>
              </a:rPr>
              <a:t>любых субстанции или методов </a:t>
            </a:r>
            <a:r>
              <a:rPr lang="ru-RU" sz="2400" b="1" u="sng" dirty="0">
                <a:cs typeface="Times New Roman" pitchFamily="18" charset="0"/>
              </a:rPr>
              <a:t>из Запрещенного списка</a:t>
            </a:r>
            <a:r>
              <a:rPr lang="ru-RU" sz="2400" b="1" dirty="0">
                <a:cs typeface="Times New Roman" pitchFamily="18" charset="0"/>
              </a:rPr>
              <a:t>, </a:t>
            </a:r>
            <a:br>
              <a:rPr lang="ru-RU" sz="2400" b="1" dirty="0">
                <a:cs typeface="Times New Roman" pitchFamily="18" charset="0"/>
              </a:rPr>
            </a:br>
            <a:r>
              <a:rPr lang="ru-RU" sz="2400" b="1" dirty="0">
                <a:cs typeface="Times New Roman" pitchFamily="18" charset="0"/>
              </a:rPr>
              <a:t>но при наличии разрешения на терапевтическое использование (ТИ)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24" y="1546331"/>
            <a:ext cx="8513152" cy="34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3938" y="919913"/>
            <a:ext cx="1015072" cy="62641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15424" y="1580620"/>
            <a:ext cx="7886700" cy="491476"/>
          </a:xfrm>
        </p:spPr>
        <p:txBody>
          <a:bodyPr/>
          <a:lstStyle/>
          <a:p>
            <a:r>
              <a:rPr lang="ru-RU" altLang="ru-RU" sz="2100" b="1" dirty="0">
                <a:solidFill>
                  <a:srgbClr val="002060"/>
                </a:solidFill>
              </a:rPr>
              <a:t>ТЕРАПЕВТИЧЕСКОЕ ИСПОЛЬЗОВАНИЕ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618" y="4123627"/>
            <a:ext cx="2185420" cy="1524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012" y="3945466"/>
            <a:ext cx="1338782" cy="172741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2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24" y="1546331"/>
            <a:ext cx="8513152" cy="34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3938" y="919913"/>
            <a:ext cx="1015072" cy="626418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15424" y="1580620"/>
            <a:ext cx="7886700" cy="491476"/>
          </a:xfrm>
        </p:spPr>
        <p:txBody>
          <a:bodyPr/>
          <a:lstStyle/>
          <a:p>
            <a:r>
              <a:rPr lang="ru-RU" altLang="ru-RU" sz="2100" b="1" dirty="0">
                <a:solidFill>
                  <a:srgbClr val="002060"/>
                </a:solidFill>
              </a:rPr>
              <a:t>ТЕРАПЕВТИЧЕСКОЕ ИСПОЛЬЗОВАНИЕ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11481" y="2207038"/>
            <a:ext cx="5068388" cy="3497114"/>
            <a:chOff x="251520" y="1556792"/>
            <a:chExt cx="7848872" cy="345638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203847" y="1556792"/>
              <a:ext cx="2021155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СПОРТСМЕН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27583" y="2924944"/>
              <a:ext cx="2684152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МЕЖДУНАРОДНЫЙ УРОВЕНЬ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5076056" y="2924944"/>
              <a:ext cx="2448272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НАЦИОНАЛЬНЫЙ УРОВЕНЬ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251520" y="4221088"/>
              <a:ext cx="3600400" cy="792088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РАССМАТРИВАЕТ МЕЖДУНАРОДНАЯ ФЕДЕРАЦИЯ</a:t>
              </a:r>
              <a:endParaRPr lang="ru-RU" sz="12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499992" y="4221088"/>
              <a:ext cx="3600400" cy="792088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РАССМАТРИВАЕТ РУСАДА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cs typeface="Calibri" panose="020F0502020204030204" pitchFamily="34" charset="0"/>
                </a:rPr>
                <a:t>→ </a:t>
              </a:r>
              <a:r>
                <a:rPr lang="en-US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UKAD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 </a:t>
              </a:r>
            </a:p>
          </p:txBody>
        </p:sp>
        <p:cxnSp>
          <p:nvCxnSpPr>
            <p:cNvPr id="13" name="Прямая со стрелкой 12"/>
            <p:cNvCxnSpPr>
              <a:stCxn id="8" idx="2"/>
              <a:endCxn id="9" idx="0"/>
            </p:cNvCxnSpPr>
            <p:nvPr/>
          </p:nvCxnSpPr>
          <p:spPr>
            <a:xfrm flipH="1">
              <a:off x="2169659" y="2132856"/>
              <a:ext cx="2044766" cy="792087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8" idx="2"/>
              <a:endCxn id="10" idx="0"/>
            </p:cNvCxnSpPr>
            <p:nvPr/>
          </p:nvCxnSpPr>
          <p:spPr>
            <a:xfrm>
              <a:off x="4214425" y="2132856"/>
              <a:ext cx="2085767" cy="792087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stCxn id="9" idx="2"/>
              <a:endCxn id="11" idx="0"/>
            </p:cNvCxnSpPr>
            <p:nvPr/>
          </p:nvCxnSpPr>
          <p:spPr>
            <a:xfrm flipH="1">
              <a:off x="2051720" y="3501008"/>
              <a:ext cx="117939" cy="72008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10" idx="2"/>
              <a:endCxn id="12" idx="0"/>
            </p:cNvCxnSpPr>
            <p:nvPr/>
          </p:nvCxnSpPr>
          <p:spPr>
            <a:xfrm>
              <a:off x="6300192" y="3501008"/>
              <a:ext cx="0" cy="72008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Содержимое 2"/>
          <p:cNvSpPr>
            <a:spLocks noGrp="1"/>
          </p:cNvSpPr>
          <p:nvPr>
            <p:ph idx="1"/>
          </p:nvPr>
        </p:nvSpPr>
        <p:spPr>
          <a:xfrm>
            <a:off x="5642615" y="1826358"/>
            <a:ext cx="3210331" cy="4079687"/>
          </a:xfrm>
        </p:spPr>
        <p:txBody>
          <a:bodyPr>
            <a:normAutofit fontScale="92500"/>
          </a:bodyPr>
          <a:lstStyle/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dirty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r>
              <a:rPr lang="ru-RU" sz="135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МЕДИЦИНСКИЕ ДАННЫЕ  </a:t>
            </a: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dirty="0">
              <a:latin typeface="+mj-lt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i="1" dirty="0">
              <a:latin typeface="+mj-lt"/>
              <a:cs typeface="Arial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i="1" dirty="0">
              <a:latin typeface="+mj-lt"/>
              <a:cs typeface="Arial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i="1" dirty="0">
              <a:latin typeface="+mj-lt"/>
              <a:cs typeface="Arial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r>
              <a:rPr lang="ru-RU" sz="1350" b="1" i="1" dirty="0">
                <a:latin typeface="+mj-lt"/>
                <a:cs typeface="Arial" charset="0"/>
              </a:rPr>
              <a:t>МЕЖДУНАРОДНЫЙ СТАНДАРТ ПО ТЕРАПЕВТИЧЕСКОМУ ИСПОЛЬЗОВАНИЮ:</a:t>
            </a:r>
          </a:p>
          <a:p>
            <a:pPr marL="0" indent="0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1350" b="1" i="1" dirty="0">
              <a:latin typeface="+mj-lt"/>
              <a:cs typeface="Arial" charset="0"/>
            </a:endParaRPr>
          </a:p>
          <a:p>
            <a:pPr marL="0" indent="0" algn="ctr">
              <a:spcBef>
                <a:spcPct val="0"/>
              </a:spcBef>
              <a:buNone/>
              <a:tabLst>
                <a:tab pos="273844" algn="l"/>
              </a:tabLst>
              <a:defRPr/>
            </a:pPr>
            <a:r>
              <a:rPr lang="ru-RU" sz="1350" b="1" dirty="0">
                <a:latin typeface="+mj-lt"/>
              </a:rPr>
              <a:t>ЗАПРОС НА </a:t>
            </a:r>
            <a:r>
              <a:rPr lang="ru-RU" sz="1350" b="1" dirty="0">
                <a:solidFill>
                  <a:srgbClr val="00B050"/>
                </a:solidFill>
                <a:latin typeface="+mj-lt"/>
              </a:rPr>
              <a:t>ТИ</a:t>
            </a:r>
            <a:r>
              <a:rPr lang="ru-RU" sz="1350" b="1" dirty="0">
                <a:latin typeface="+mj-lt"/>
              </a:rPr>
              <a:t> ДОЛЖЕН СОПРОВОЖДАТЬСЯ ПОДРОБНОЙ ИСТОРИЕЙ БОЛЕЗНИ, ВКЛЮЧАЯ ДОКУМЕНТЫ ОТ ВРАЧЕЙ, ПЕРВОНАЧАЛЬНО ПОСТАВИВШИХ ДИАГНОЗ (В СЛУЧАЯХ, КОГДА ЭТО ВОЗМОЖНО) И РЕЗУЛЬТАТЫ ЛАБОРАТОРНЫХ И КЛИНИЧЕСКИХ ИССЛЕДОВАНИЙ, А ТАКЖЕ ВИЗУАЛИЗИРУЮЩИЕ ИССЛЕДОВАНИЯ, ИМЕЮЩИЕ ОТНОШЕНИЯ К ДАННОМУ ЗАПРОСУ.</a:t>
            </a:r>
            <a:endParaRPr lang="ru-RU" sz="900" b="1" i="1" dirty="0">
              <a:latin typeface="+mj-lt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900" b="1" i="1" dirty="0">
              <a:latin typeface="+mj-lt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  <a:tabLst>
                <a:tab pos="273844" algn="l"/>
              </a:tabLst>
              <a:defRPr/>
            </a:pPr>
            <a:endParaRPr lang="ru-RU" sz="900" dirty="0">
              <a:latin typeface="+mj-lt"/>
              <a:cs typeface="Arial" charset="0"/>
            </a:endParaRPr>
          </a:p>
          <a:p>
            <a:pPr algn="just" eaLnBrk="1" hangingPunct="1">
              <a:defRPr/>
            </a:pPr>
            <a:endParaRPr lang="ru-RU" sz="900" dirty="0">
              <a:latin typeface="+mj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8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100392" cy="3384376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spcAft>
                <a:spcPts val="1800"/>
              </a:spcAft>
              <a:buNone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К запросу на ТИ</a:t>
            </a:r>
            <a:r>
              <a:rPr lang="ru-RU" sz="1600" dirty="0">
                <a:solidFill>
                  <a:srgbClr val="00B050"/>
                </a:solidFill>
                <a:latin typeface="Constantia" pitchFamily="18" charset="0"/>
              </a:rPr>
              <a:t> </a:t>
            </a:r>
            <a:r>
              <a:rPr lang="ru-RU" sz="1600" dirty="0">
                <a:latin typeface="Constantia" pitchFamily="18" charset="0"/>
              </a:rPr>
              <a:t>необходимо приложить*: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 подробную историю болезни, включая документы от врачей, поставивших диагноз (в случаях, когда это возможно)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и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 результаты лабораторных и клинических исследований,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а также 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dirty="0">
                <a:latin typeface="Constantia" pitchFamily="18" charset="0"/>
              </a:rPr>
              <a:t> визуализирующие исследования, имеющие отношения к данному запросу.</a:t>
            </a:r>
          </a:p>
          <a:p>
            <a:pPr marL="0" indent="0">
              <a:spcBef>
                <a:spcPct val="0"/>
              </a:spcBef>
              <a:buNone/>
              <a:tabLst>
                <a:tab pos="365125" algn="l"/>
              </a:tabLst>
              <a:defRPr/>
            </a:pPr>
            <a:endParaRPr lang="ru-RU" sz="1600" dirty="0">
              <a:latin typeface="Constantia" pitchFamily="18" charset="0"/>
            </a:endParaRPr>
          </a:p>
          <a:p>
            <a:pPr marL="0" indent="0" algn="r">
              <a:spcBef>
                <a:spcPct val="0"/>
              </a:spcBef>
              <a:buNone/>
              <a:tabLst>
                <a:tab pos="365125" algn="l"/>
              </a:tabLst>
              <a:defRPr/>
            </a:pPr>
            <a:r>
              <a:rPr lang="ru-RU" sz="1200" dirty="0">
                <a:latin typeface="Constantia" pitchFamily="18" charset="0"/>
              </a:rPr>
              <a:t>*Международный стандарт по 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94116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</a:rPr>
              <a:t>РАЗРЕШЕНИЕ НА ТИ НЕОБХОДИМО ПОЛУЧИТЬ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</a:rPr>
              <a:t>ДО НАЧАЛА </a:t>
            </a:r>
            <a:r>
              <a:rPr lang="ru-RU" sz="1600" b="1" dirty="0">
                <a:latin typeface="Constantia" pitchFamily="18" charset="0"/>
              </a:rPr>
              <a:t>ИСПОЛЬЗОВАНИЯ ИЛИ ОБЛАДАНИЯ ЗАПРЕЩЕННОЙ СУБСТАНЦИЕЙ ИЛИ МЕТОДОМ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04664"/>
            <a:ext cx="47918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ЗАПРОС РАЗРЕШЕНИЯ НА ТИ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834707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518</Words>
  <Application>Microsoft Office PowerPoint</Application>
  <PresentationFormat>Экран (4:3)</PresentationFormat>
  <Paragraphs>125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Constantia</vt:lpstr>
      <vt:lpstr>Times New Roman</vt:lpstr>
      <vt:lpstr>Wingdings</vt:lpstr>
      <vt:lpstr>Тема Office</vt:lpstr>
      <vt:lpstr>Запрещенный список. Терапевтическое использование.</vt:lpstr>
      <vt:lpstr>Адрес сервиса: list.rusada.ru</vt:lpstr>
      <vt:lpstr>Презентация PowerPoint</vt:lpstr>
      <vt:lpstr>Презентация PowerPoint</vt:lpstr>
      <vt:lpstr>ЗАПРЕЩЕННЫЙ СПИСОК</vt:lpstr>
      <vt:lpstr>ЗАПРЕЩЕННЫЙ СПИСОК</vt:lpstr>
      <vt:lpstr>ТЕРАПЕВТИЧЕСКОЕ ИСПОЛЬЗОВАНИЕ</vt:lpstr>
      <vt:lpstr>ТЕРАПЕВТИЧЕСКОЕ ИСПОЛЬЗОВАНИЕ</vt:lpstr>
      <vt:lpstr>Презентация PowerPoint</vt:lpstr>
      <vt:lpstr>ТЕРАПЕВТИЧЕСКОЕ ИСПОЛЬЗОВАНИЕ</vt:lpstr>
      <vt:lpstr>Презентация PowerPoint</vt:lpstr>
      <vt:lpstr>ТЕРАПЕВТИЧЕСКОЕ ИСПОЛЬЗОВАНИЕ</vt:lpstr>
      <vt:lpstr>ЗАПРОС НА ТИ</vt:lpstr>
      <vt:lpstr>ЗАПРОС НА ТИ</vt:lpstr>
      <vt:lpstr>ЗАПРОС НА ТИ</vt:lpstr>
      <vt:lpstr>ЗАПРОС НА ТИ</vt:lpstr>
      <vt:lpstr>ЗАПРОС НА ТИ</vt:lpstr>
      <vt:lpstr>Презентация PowerPoint</vt:lpstr>
    </vt:vector>
  </TitlesOfParts>
  <Company>Rusada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Запрещенный список</dc:title>
  <dc:creator>krogova</dc:creator>
  <cp:lastModifiedBy>Сизикова Екатерина Сергеевна</cp:lastModifiedBy>
  <cp:revision>132</cp:revision>
  <dcterms:created xsi:type="dcterms:W3CDTF">2015-04-08T09:58:16Z</dcterms:created>
  <dcterms:modified xsi:type="dcterms:W3CDTF">2018-06-21T10:50:45Z</dcterms:modified>
</cp:coreProperties>
</file>